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sldIdLst>
    <p:sldId id="257" r:id="rId2"/>
    <p:sldId id="297" r:id="rId3"/>
    <p:sldId id="298" r:id="rId4"/>
    <p:sldId id="299" r:id="rId5"/>
    <p:sldId id="303" r:id="rId6"/>
    <p:sldId id="304" r:id="rId7"/>
    <p:sldId id="305" r:id="rId8"/>
    <p:sldId id="306" r:id="rId9"/>
    <p:sldId id="302" r:id="rId10"/>
    <p:sldId id="300" r:id="rId11"/>
    <p:sldId id="301" r:id="rId12"/>
  </p:sldIdLst>
  <p:sldSz cx="10688638" cy="756285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B Frutiger Bold" pitchFamily="-2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32">
          <p15:clr>
            <a:srgbClr val="A4A3A4"/>
          </p15:clr>
        </p15:guide>
        <p15:guide id="2" pos="63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E1F"/>
    <a:srgbClr val="00FF00"/>
    <a:srgbClr val="FF33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5" autoAdjust="0"/>
    <p:restoredTop sz="94636" autoAdjust="0"/>
  </p:normalViewPr>
  <p:slideViewPr>
    <p:cSldViewPr>
      <p:cViewPr varScale="1">
        <p:scale>
          <a:sx n="75" d="100"/>
          <a:sy n="75" d="100"/>
        </p:scale>
        <p:origin x="1574" y="67"/>
      </p:cViewPr>
      <p:guideLst>
        <p:guide orient="horz" pos="4332"/>
        <p:guide pos="6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4" tIns="52142" rIns="104284" bIns="52142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4" tIns="52142" rIns="104284" bIns="52142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6475" y="685800"/>
            <a:ext cx="48450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4" tIns="52142" rIns="104284" bIns="521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4" tIns="52142" rIns="104284" bIns="521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4" tIns="52142" rIns="104284" bIns="521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10D5C9-9E4C-4C57-95DF-35CC959497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613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85262" cy="16208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6250"/>
            <a:ext cx="7481888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8A989-6676-41A2-AEA4-5514410187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80B08-B310-47A9-97E9-0E236A912B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802563" y="1143000"/>
            <a:ext cx="2332037" cy="52006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01688" y="1143000"/>
            <a:ext cx="6848475" cy="52006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C19BD-DF55-40AE-A0E3-4FE314BDB3C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801688" y="1143000"/>
            <a:ext cx="9332912" cy="520065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CFC12-EF2C-48C1-8F04-154DBA02291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4705-4D51-463F-9073-E47D7396EEC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5263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5263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CEEE-2344-4F08-8743-748F4E87DB0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1688" y="2057400"/>
            <a:ext cx="4589462" cy="4286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543550" y="2057400"/>
            <a:ext cx="4589463" cy="4286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421B6-8F4B-4B85-BF7C-A249C25EC4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8713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29250" y="1692275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29250" y="2398713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F5BE3-7532-45FD-B2C6-E3B01A40C86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899CE-592A-46B5-AA24-26B8DBF15B2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CCFCA-80F4-469F-9D43-0FEEA0F686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8300" y="301625"/>
            <a:ext cx="59753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CCDA6-74A5-45B7-9B40-D4E88BB44E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4313"/>
            <a:ext cx="64135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>
              <a:sym typeface="Webdings" pitchFamily="18" charset="2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87987-96FB-4432-A7CB-FEB3008E49E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6350" y="0"/>
            <a:ext cx="10694988" cy="7561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143000"/>
            <a:ext cx="93329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1" tIns="52140" rIns="104281" bIns="521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2057400"/>
            <a:ext cx="93313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00" tIns="50400" rIns="1044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Webdings" pitchFamily="18" charset="2"/>
              </a:rPr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39100" y="6891338"/>
            <a:ext cx="222726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1" tIns="52140" rIns="104281" bIns="5214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Frutiger Next LT W1G" pitchFamily="34" charset="0"/>
              </a:defRPr>
            </a:lvl1pPr>
          </a:lstStyle>
          <a:p>
            <a:pPr>
              <a:defRPr/>
            </a:pPr>
            <a:fld id="{5FC61B51-B1F7-4348-9641-5ED627CD462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8080375" y="180975"/>
            <a:ext cx="115252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400" tIns="50400" rIns="104400" bIns="50400" anchor="ctr"/>
          <a:lstStyle/>
          <a:p>
            <a:pPr>
              <a:defRPr/>
            </a:pPr>
            <a:endParaRPr lang="de-DE"/>
          </a:p>
        </p:txBody>
      </p:sp>
      <p:sp>
        <p:nvSpPr>
          <p:cNvPr id="1049" name="Rectangle 25"/>
          <p:cNvSpPr>
            <a:spLocks noChangeArrowheads="1"/>
          </p:cNvSpPr>
          <p:nvPr userDrawn="1"/>
        </p:nvSpPr>
        <p:spPr bwMode="auto">
          <a:xfrm>
            <a:off x="7937500" y="109538"/>
            <a:ext cx="2232025" cy="576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4400" tIns="50400" rIns="104400" bIns="50400" anchor="ctr"/>
          <a:lstStyle/>
          <a:p>
            <a:pPr>
              <a:defRPr/>
            </a:pPr>
            <a:endParaRPr lang="de-DE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935913" y="109538"/>
            <a:ext cx="23050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400" tIns="50400" rIns="104400" bIns="50400" anchor="ctr"/>
          <a:lstStyle/>
          <a:p>
            <a:pPr>
              <a:defRPr/>
            </a:pPr>
            <a:endParaRPr lang="de-DE"/>
          </a:p>
        </p:txBody>
      </p:sp>
      <p:pic>
        <p:nvPicPr>
          <p:cNvPr id="1033" name="Picture 26" descr="WHT Logo 4C RZ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559800" y="180975"/>
            <a:ext cx="1536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10414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2pPr>
      <a:lvl3pPr algn="l" defTabSz="10414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3pPr>
      <a:lvl4pPr algn="l" defTabSz="10414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4pPr>
      <a:lvl5pPr algn="l" defTabSz="10414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5pPr>
      <a:lvl6pPr marL="457200" algn="l" defTabSz="1041400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6pPr>
      <a:lvl7pPr marL="914400" algn="l" defTabSz="1041400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7pPr>
      <a:lvl8pPr marL="1371600" algn="l" defTabSz="1041400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8pPr>
      <a:lvl9pPr marL="1828800" algn="l" defTabSz="1041400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Frutiger Next LT W1G" pitchFamily="34" charset="0"/>
        </a:defRPr>
      </a:lvl9pPr>
    </p:titleStyle>
    <p:bodyStyle>
      <a:lvl1pPr marL="390525" indent="-390525" algn="l" defTabSz="1041400" rtl="0" eaLnBrk="0" fontAlgn="base" hangingPunct="0">
        <a:spcBef>
          <a:spcPct val="20000"/>
        </a:spcBef>
        <a:spcAft>
          <a:spcPct val="0"/>
        </a:spcAft>
        <a:buClr>
          <a:srgbClr val="008C52"/>
        </a:buClr>
        <a:buFont typeface="Webdings" pitchFamily="18" charset="2"/>
        <a:buChar char="&lt;"/>
        <a:defRPr sz="1600">
          <a:solidFill>
            <a:srgbClr val="000E1F"/>
          </a:solidFill>
          <a:latin typeface="+mn-lt"/>
          <a:ea typeface="+mn-ea"/>
          <a:cs typeface="+mn-cs"/>
          <a:sym typeface="Webdings" pitchFamily="18" charset="2"/>
        </a:defRPr>
      </a:lvl1pPr>
      <a:lvl2pPr marL="846138" indent="-325438" algn="l" defTabSz="1041400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rgbClr val="000E1F"/>
          </a:solidFill>
          <a:latin typeface="+mn-lt"/>
        </a:defRPr>
      </a:lvl2pPr>
      <a:lvl3pPr marL="1303338" indent="-261938" algn="l" defTabSz="1041400" rtl="0" eaLnBrk="0" fontAlgn="base" hangingPunct="0">
        <a:spcBef>
          <a:spcPct val="20000"/>
        </a:spcBef>
        <a:spcAft>
          <a:spcPct val="0"/>
        </a:spcAft>
        <a:buClr>
          <a:srgbClr val="008C52"/>
        </a:buClr>
        <a:buChar char="-"/>
        <a:defRPr sz="1600">
          <a:solidFill>
            <a:srgbClr val="000E1F"/>
          </a:solidFill>
          <a:latin typeface="+mn-lt"/>
        </a:defRPr>
      </a:lvl3pPr>
      <a:lvl4pPr marL="1825625" indent="-261938" algn="l" defTabSz="1041400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rgbClr val="000E1F"/>
          </a:solidFill>
          <a:latin typeface="+mn-lt"/>
        </a:defRPr>
      </a:lvl4pPr>
      <a:lvl5pPr marL="2346325" indent="-260350" algn="l" defTabSz="1041400" rtl="0" eaLnBrk="0" fontAlgn="base" hangingPunct="0">
        <a:spcBef>
          <a:spcPct val="20000"/>
        </a:spcBef>
        <a:spcAft>
          <a:spcPct val="0"/>
        </a:spcAft>
        <a:buClr>
          <a:srgbClr val="008C52"/>
        </a:buClr>
        <a:buChar char="-"/>
        <a:defRPr sz="1600">
          <a:solidFill>
            <a:srgbClr val="000E1F"/>
          </a:solidFill>
          <a:latin typeface="+mn-lt"/>
        </a:defRPr>
      </a:lvl5pPr>
      <a:lvl6pPr marL="2803525" indent="-260350" algn="l" defTabSz="1041400" rtl="0" fontAlgn="base">
        <a:spcBef>
          <a:spcPct val="20000"/>
        </a:spcBef>
        <a:spcAft>
          <a:spcPct val="0"/>
        </a:spcAft>
        <a:buClr>
          <a:srgbClr val="008C52"/>
        </a:buClr>
        <a:buChar char="-"/>
        <a:defRPr sz="1600">
          <a:solidFill>
            <a:srgbClr val="000E1F"/>
          </a:solidFill>
          <a:latin typeface="+mn-lt"/>
        </a:defRPr>
      </a:lvl6pPr>
      <a:lvl7pPr marL="3260725" indent="-260350" algn="l" defTabSz="1041400" rtl="0" fontAlgn="base">
        <a:spcBef>
          <a:spcPct val="20000"/>
        </a:spcBef>
        <a:spcAft>
          <a:spcPct val="0"/>
        </a:spcAft>
        <a:buClr>
          <a:srgbClr val="008C52"/>
        </a:buClr>
        <a:buChar char="-"/>
        <a:defRPr sz="1600">
          <a:solidFill>
            <a:srgbClr val="000E1F"/>
          </a:solidFill>
          <a:latin typeface="+mn-lt"/>
        </a:defRPr>
      </a:lvl7pPr>
      <a:lvl8pPr marL="3717925" indent="-260350" algn="l" defTabSz="1041400" rtl="0" fontAlgn="base">
        <a:spcBef>
          <a:spcPct val="20000"/>
        </a:spcBef>
        <a:spcAft>
          <a:spcPct val="0"/>
        </a:spcAft>
        <a:buClr>
          <a:srgbClr val="008C52"/>
        </a:buClr>
        <a:buChar char="-"/>
        <a:defRPr sz="1600">
          <a:solidFill>
            <a:srgbClr val="000E1F"/>
          </a:solidFill>
          <a:latin typeface="+mn-lt"/>
        </a:defRPr>
      </a:lvl8pPr>
      <a:lvl9pPr marL="4175125" indent="-260350" algn="l" defTabSz="1041400" rtl="0" fontAlgn="base">
        <a:spcBef>
          <a:spcPct val="20000"/>
        </a:spcBef>
        <a:spcAft>
          <a:spcPct val="0"/>
        </a:spcAft>
        <a:buClr>
          <a:srgbClr val="008C52"/>
        </a:buClr>
        <a:buChar char="-"/>
        <a:defRPr sz="1600">
          <a:solidFill>
            <a:srgbClr val="000E1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6816725" y="6908800"/>
            <a:ext cx="33528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00" tIns="50400" rIns="104400" bIns="504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dirty="0">
                <a:latin typeface="R Frutiger Roman" charset="0"/>
              </a:rPr>
              <a:t>November 2011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2708691"/>
            <a:ext cx="10688638" cy="2440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00" tIns="50400" rIns="104400" bIns="50400">
            <a:spAutoFit/>
          </a:bodyPr>
          <a:lstStyle/>
          <a:p>
            <a:pPr algn="ctr" defTabSz="1041400"/>
            <a:r>
              <a:rPr lang="de-DE" sz="2400" dirty="0"/>
              <a:t>OTRS </a:t>
            </a:r>
          </a:p>
          <a:p>
            <a:pPr algn="ctr" defTabSz="1041400"/>
            <a:r>
              <a:rPr lang="de-DE" sz="1800" u="sng" dirty="0"/>
              <a:t>Open Ticket Request System</a:t>
            </a:r>
            <a:endParaRPr lang="de-DE" sz="1800" dirty="0"/>
          </a:p>
          <a:p>
            <a:pPr algn="ctr" defTabSz="1041400"/>
            <a:endParaRPr lang="de-DE" sz="1800" dirty="0"/>
          </a:p>
          <a:p>
            <a:pPr algn="ctr" defTabSz="1041400"/>
            <a:endParaRPr lang="de-DE" sz="1800" dirty="0"/>
          </a:p>
          <a:p>
            <a:pPr algn="ctr" defTabSz="1041400">
              <a:buFontTx/>
              <a:buChar char="-"/>
            </a:pPr>
            <a:r>
              <a:rPr lang="de-DE" sz="2000" dirty="0"/>
              <a:t> Praxisbericht der wilhelm.tel -</a:t>
            </a:r>
          </a:p>
          <a:p>
            <a:pPr algn="ctr" defTabSz="1041400"/>
            <a:endParaRPr lang="de-DE" sz="1800" dirty="0"/>
          </a:p>
          <a:p>
            <a:pPr algn="ctr" defTabSz="1041400"/>
            <a:endParaRPr lang="de-DE" sz="1800" dirty="0"/>
          </a:p>
          <a:p>
            <a:pPr algn="ctr" defTabSz="1041400"/>
            <a:endParaRPr lang="de-DE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10</a:t>
            </a:fld>
            <a:endParaRPr lang="en-US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9866312" cy="578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Reporting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Eigenentwickeltes </a:t>
            </a:r>
            <a:r>
              <a:rPr lang="de-DE" sz="1800" dirty="0" err="1"/>
              <a:t>Reportingtool</a:t>
            </a: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Alle Reports können auf Tages-, Wochen- und Monatsbasis dargestellt werden und nach Mandanten gefiltert werden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Darstellung verschiedenster Reports (Auszug):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Erstellte und gelöste Tickets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Liegezeit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Folgetickets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Ticketduration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Service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Routing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SLA-Einhaltung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Top 5 Fehler- und Lösungscodes</a:t>
            </a:r>
          </a:p>
          <a:p>
            <a:pPr marL="1828800" lvl="3" indent="-457200" defTabSz="1041400">
              <a:lnSpc>
                <a:spcPct val="120000"/>
              </a:lnSpc>
              <a:buFont typeface="Arial" pitchFamily="34" charset="0"/>
              <a:buChar char="•"/>
            </a:pPr>
            <a:r>
              <a:rPr lang="de-DE" sz="1800" dirty="0"/>
              <a:t>Top 5 Veränderungen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  <p:sp>
        <p:nvSpPr>
          <p:cNvPr id="7" name="Pfeil nach links 6"/>
          <p:cNvSpPr/>
          <p:nvPr/>
        </p:nvSpPr>
        <p:spPr bwMode="auto">
          <a:xfrm>
            <a:off x="10096847" y="3781425"/>
            <a:ext cx="180000" cy="180000"/>
          </a:xfrm>
          <a:prstGeom prst="leftArrow">
            <a:avLst/>
          </a:prstGeom>
          <a:solidFill>
            <a:srgbClr val="00B050"/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400" tIns="50400" rIns="1044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 Frutiger Bold" pitchFamily="-28" charset="0"/>
            </a:endParaRPr>
          </a:p>
        </p:txBody>
      </p:sp>
      <p:sp>
        <p:nvSpPr>
          <p:cNvPr id="8" name="Pfeil nach rechts 7"/>
          <p:cNvSpPr/>
          <p:nvPr/>
        </p:nvSpPr>
        <p:spPr bwMode="auto">
          <a:xfrm>
            <a:off x="10312871" y="3781449"/>
            <a:ext cx="180000" cy="1800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400" tIns="50400" rIns="1044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 Frutiger Bold" pitchFamily="-28" charset="0"/>
            </a:endParaRPr>
          </a:p>
        </p:txBody>
      </p:sp>
      <p:sp>
        <p:nvSpPr>
          <p:cNvPr id="9" name="Pfeil nach links 8"/>
          <p:cNvSpPr/>
          <p:nvPr/>
        </p:nvSpPr>
        <p:spPr bwMode="auto">
          <a:xfrm>
            <a:off x="10132871" y="6049673"/>
            <a:ext cx="180000" cy="180000"/>
          </a:xfrm>
          <a:prstGeom prst="leftArrow">
            <a:avLst/>
          </a:prstGeom>
          <a:solidFill>
            <a:srgbClr val="00B050"/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400" tIns="50400" rIns="1044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 Frutiger Bold" pitchFamily="-28" charset="0"/>
            </a:endParaRPr>
          </a:p>
        </p:txBody>
      </p:sp>
      <p:sp>
        <p:nvSpPr>
          <p:cNvPr id="10" name="Pfeil nach rechts 9"/>
          <p:cNvSpPr/>
          <p:nvPr/>
        </p:nvSpPr>
        <p:spPr bwMode="auto">
          <a:xfrm>
            <a:off x="10348895" y="6049697"/>
            <a:ext cx="180000" cy="1800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400" tIns="50400" rIns="1044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 Frutiger Bold" pitchFamily="-28" charset="0"/>
            </a:endParaRPr>
          </a:p>
        </p:txBody>
      </p:sp>
      <p:sp>
        <p:nvSpPr>
          <p:cNvPr id="11" name="Pfeil nach links 10"/>
          <p:cNvSpPr/>
          <p:nvPr/>
        </p:nvSpPr>
        <p:spPr bwMode="auto">
          <a:xfrm>
            <a:off x="10132871" y="5106144"/>
            <a:ext cx="180000" cy="180000"/>
          </a:xfrm>
          <a:prstGeom prst="leftArrow">
            <a:avLst/>
          </a:prstGeom>
          <a:solidFill>
            <a:srgbClr val="00B050"/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400" tIns="50400" rIns="1044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 Frutiger Bold" pitchFamily="-28" charset="0"/>
            </a:endParaRPr>
          </a:p>
        </p:txBody>
      </p:sp>
      <p:sp>
        <p:nvSpPr>
          <p:cNvPr id="12" name="Pfeil nach rechts 11"/>
          <p:cNvSpPr/>
          <p:nvPr/>
        </p:nvSpPr>
        <p:spPr bwMode="auto">
          <a:xfrm>
            <a:off x="10348895" y="5106168"/>
            <a:ext cx="180000" cy="1800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400" tIns="50400" rIns="1044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1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 Frutiger Bold" pitchFamily="-2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11</a:t>
            </a:fld>
            <a:endParaRPr lang="en-US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9866312" cy="4459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Ausblick auf weitere Entwicklungen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Aufbau eines Redundanzkonzeptes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SMS-Benachrichtigung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Changemanagement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Mastertickets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Schnittstellen zu weiteren Dienstleistern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Weiterentwicklung nach den Bedürfnissen der Teams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2</a:t>
            </a:fld>
            <a:endParaRPr lang="en-US" dirty="0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9866312" cy="578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Wer ist wilhelm.tel?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Im Jahr 1999 gegründeter 100%iger Sohn der Stadtwerke Norderstedt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Lokaler Anbieter von breitbandigen Hochgeschwindigkeits- Telekommunikationslösungen in der Region Norderstedt und Hamburg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Eigenständige, redundante Infrastruktur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Ringförmig verlegte Glasfaser-City-Netze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Eigene Glasfasernetze einschließlich „Letzter Meile“ bis zum Gebäude der Kunden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Übertragung von Sprache und Daten mit Lichtgeschwindigkeit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Verschiedene Telefonie-, TV/Radio- und Internet-Pakete auswählbar bis hin zu Rechenzentrumskapazitäten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437284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3</a:t>
            </a:fld>
            <a:endParaRPr lang="en-US" dirty="0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9866312" cy="578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Warum OTRS?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Meistgenutzte OpenSource-Software im Bereich Ticketsystem, keine Lizenzkosten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Kosten lediglich für firmenspezifische Anpassungen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Webanwendung, daher keine Installation auf den Clients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Umgang mit Telefon- und Email-Tickets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Mandantenfähigkeit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Ticketpriorisierung und Ticketeskalation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Revisionssicherheit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Kompatibilität mit neuen Anforderungen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236939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4</a:t>
            </a:fld>
            <a:endParaRPr lang="en-US" dirty="0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10153674" cy="578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Projektverlauf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Einführung OTRS in verschiedenen Phasen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Phase 1:     abgeschlossen</a:t>
            </a:r>
          </a:p>
          <a:p>
            <a:pPr marL="1828800" lvl="3" indent="-457200" defTabSz="1041400">
              <a:lnSpc>
                <a:spcPct val="120000"/>
              </a:lnSpc>
            </a:pPr>
            <a:r>
              <a:rPr lang="de-DE" sz="1800" dirty="0"/>
              <a:t>	Implementierung und Anpassung nach Anforderungen der wilhelm.tel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endParaRPr lang="de-DE" sz="1800" dirty="0"/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Phase 2:     in Umsetzung</a:t>
            </a:r>
          </a:p>
          <a:p>
            <a:pPr marL="1828800" lvl="3" indent="-457200" defTabSz="1041400">
              <a:lnSpc>
                <a:spcPct val="120000"/>
              </a:lnSpc>
            </a:pPr>
            <a:r>
              <a:rPr lang="de-DE" sz="1800" dirty="0"/>
              <a:t>   	Optimierung nach Rollout des Systems und Einbindung der SMS-Funktion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endParaRPr lang="de-DE" sz="1800" dirty="0"/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Phase 2a:   in Umsetzung</a:t>
            </a:r>
          </a:p>
          <a:p>
            <a:pPr marL="1828800" lvl="3" indent="-457200" defTabSz="1041400">
              <a:lnSpc>
                <a:spcPct val="120000"/>
              </a:lnSpc>
            </a:pPr>
            <a:r>
              <a:rPr lang="de-DE" sz="1800" dirty="0"/>
              <a:t>	Ticketkopplung per SOAP-Schnittstelle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endParaRPr lang="de-DE" sz="1800" dirty="0"/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Phase 2b:   in kurzfristiger Planung</a:t>
            </a:r>
          </a:p>
          <a:p>
            <a:pPr marL="1828800" lvl="3" indent="-457200" defTabSz="1041400">
              <a:lnSpc>
                <a:spcPct val="120000"/>
              </a:lnSpc>
            </a:pPr>
            <a:r>
              <a:rPr lang="de-DE" sz="1800" dirty="0"/>
              <a:t>	Redundanzkonzept</a:t>
            </a:r>
          </a:p>
          <a:p>
            <a:pPr marL="1828800" lvl="3" indent="-457200" defTabSz="1041400">
              <a:lnSpc>
                <a:spcPct val="120000"/>
              </a:lnSpc>
            </a:pPr>
            <a:endParaRPr lang="de-DE" sz="1800" dirty="0"/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Phase 3:     in mittelfristiger Planung</a:t>
            </a:r>
          </a:p>
          <a:p>
            <a:pPr marL="1828800" lvl="3" indent="-457200" defTabSz="1041400">
              <a:lnSpc>
                <a:spcPct val="120000"/>
              </a:lnSpc>
            </a:pPr>
            <a:r>
              <a:rPr lang="de-DE" sz="1800" dirty="0"/>
              <a:t>	Einführung  Masterticket und Changemanagement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5</a:t>
            </a:fld>
            <a:endParaRPr lang="en-US" dirty="0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10153674" cy="615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Projektverlauf</a:t>
            </a:r>
          </a:p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Phase 1: Implementierung und Anpassung nach Vorstellungen der wilhelm.tel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Aufstellung Projektteam zur Ausarbeitung der Anforderungen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Festes </a:t>
            </a:r>
            <a:r>
              <a:rPr lang="de-DE" sz="1800"/>
              <a:t>Team und </a:t>
            </a:r>
            <a:r>
              <a:rPr lang="de-DE" sz="1800" dirty="0"/>
              <a:t>variable Teilnehmer (Fachabteilungen)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Suche nach Partner für die Realisierung (Cebit 2010)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Durchsprache der Anforderungen mit der SECTOR NORD AG (inkl. Aufwand und Machbarkeit)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Umsetzung in Zwischenschritten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Installation des Komplettsystems auf dem Produktivsystem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Anpassungen nach ausgiebigen Gesamttests durch das Projektteam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Mehrwöchiger Test des Systems durch einzelne User im Produktivsystem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6</a:t>
            </a:fld>
            <a:endParaRPr lang="en-US" dirty="0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10153674" cy="549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Projektverlauf</a:t>
            </a:r>
          </a:p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Phase 2: Optimierung nach Rollout des Systems und Einbindung der SMS-Funktion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Start im Januar 2011 mit einzelnen Teams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Komplettstart mit allen Mitarbeitern im März 2011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Review und Aufnahme der Punkte mit Optimierungspotential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Performancesteigerung bei Kundensuche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Steigerung der Datenbanksynchronisation (kurze Zeitabstände)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Zusätzliche Felder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Optimierung von Funktionen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SMS-Versand als neue Funktion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Ab Mitte 2011 Planung und Realisierung der Optimierung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7</a:t>
            </a:fld>
            <a:endParaRPr lang="en-US" dirty="0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10153674" cy="516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Projektverlauf</a:t>
            </a:r>
          </a:p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Phase 2a: Ticketkopplung mittels SOAP-Schnittstelle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Realsierung aufgrund einer neuen Partnerschaft parallel zur Phase 2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Ziel: direkter Ticketaustausch zwischen den zwei Ticketsystemen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1. </a:t>
            </a:r>
            <a:r>
              <a:rPr lang="de-DE" sz="1800" dirty="0" err="1"/>
              <a:t>Step</a:t>
            </a:r>
            <a:r>
              <a:rPr lang="de-DE" sz="1800" dirty="0"/>
              <a:t> Mail-Schnittstelle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Tickets per Mail ins OTRS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Mail bei bestimmten Statuswechseln an den Partner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Aktuell Umsetzung der SOAP-Schnittstelle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direkter  Austausch von Informationen zum Ticket via SOAP Schnittstelle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Fertigstellung: November 2011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8</a:t>
            </a:fld>
            <a:endParaRPr lang="en-US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10153674" cy="471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OTRS-Schnittstellen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352431" y="5005561"/>
            <a:ext cx="7200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ysClr val="windowText" lastClr="000000"/>
                </a:solidFill>
              </a:rPr>
              <a:t>Email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7144519" y="3565401"/>
            <a:ext cx="3312368" cy="2952328"/>
          </a:xfrm>
          <a:prstGeom prst="round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kern="0" dirty="0">
                <a:solidFill>
                  <a:sysClr val="windowText" lastClr="000000"/>
                </a:solidFill>
                <a:latin typeface="Calibri"/>
              </a:rPr>
              <a:t>Partner 6</a:t>
            </a:r>
          </a:p>
        </p:txBody>
      </p:sp>
      <p:sp>
        <p:nvSpPr>
          <p:cNvPr id="7" name="Abgerundetes Rechteck 27"/>
          <p:cNvSpPr>
            <a:spLocks noChangeArrowheads="1"/>
          </p:cNvSpPr>
          <p:nvPr/>
        </p:nvSpPr>
        <p:spPr bwMode="auto">
          <a:xfrm>
            <a:off x="8152631" y="4285481"/>
            <a:ext cx="1170000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2700000" scaled="1"/>
          </a:gra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 anchorCtr="0"/>
          <a:lstStyle/>
          <a:p>
            <a:pPr algn="ctr"/>
            <a:r>
              <a:rPr lang="de-DE" sz="1200" b="1" dirty="0">
                <a:latin typeface="Frutiger Next LT W1G" pitchFamily="34" charset="0"/>
              </a:rPr>
              <a:t>Mail-Postfach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735807" y="1405161"/>
            <a:ext cx="9649072" cy="1944216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735807" y="4069457"/>
            <a:ext cx="5472608" cy="2088232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40000"/>
                  <a:lumOff val="60000"/>
                  <a:shade val="30000"/>
                  <a:satMod val="115000"/>
                </a:srgbClr>
              </a:gs>
              <a:gs pos="50000">
                <a:srgbClr val="1F497D">
                  <a:lumMod val="40000"/>
                  <a:lumOff val="60000"/>
                  <a:shade val="67500"/>
                  <a:satMod val="115000"/>
                </a:srgbClr>
              </a:gs>
              <a:gs pos="100000">
                <a:srgbClr val="1F497D">
                  <a:lumMod val="40000"/>
                  <a:lumOff val="60000"/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algn="ctr">
            <a:solidFill>
              <a:srgbClr val="1F497D">
                <a:lumMod val="40000"/>
                <a:lumOff val="60000"/>
              </a:srgbClr>
            </a:solidFill>
            <a:round/>
            <a:headEnd/>
            <a:tailEnd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b="1" kern="0" dirty="0">
              <a:solidFill>
                <a:sysClr val="windowText" lastClr="000000"/>
              </a:solidFill>
              <a:latin typeface="Frutiger Next LT W1G" pitchFamily="34" charset="0"/>
            </a:endParaRPr>
          </a:p>
        </p:txBody>
      </p:sp>
      <p:sp>
        <p:nvSpPr>
          <p:cNvPr id="10" name="Flussdiagramm: Magnetplattenspeicher 9"/>
          <p:cNvSpPr/>
          <p:nvPr/>
        </p:nvSpPr>
        <p:spPr>
          <a:xfrm>
            <a:off x="1186905" y="2515645"/>
            <a:ext cx="648000" cy="540000"/>
          </a:xfrm>
          <a:prstGeom prst="flowChartMagneticDisk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ysClr val="windowText" lastClr="000000"/>
                </a:solidFill>
                <a:latin typeface="Calibri"/>
              </a:rPr>
              <a:t>WT</a:t>
            </a:r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218458" y="1640480"/>
            <a:ext cx="4629917" cy="540000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b="1" kern="0" dirty="0">
                <a:solidFill>
                  <a:sysClr val="windowText" lastClr="000000"/>
                </a:solidFill>
                <a:latin typeface="Frutiger Next LT W1G" pitchFamily="34" charset="0"/>
              </a:rPr>
              <a:t>Bisherig</a:t>
            </a: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utiger Next LT W1G" pitchFamily="34" charset="0"/>
              </a:rPr>
              <a:t>es CRM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2937935" y="5221585"/>
            <a:ext cx="1000132" cy="571504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OTRS</a:t>
            </a:r>
          </a:p>
        </p:txBody>
      </p:sp>
      <p:cxnSp>
        <p:nvCxnSpPr>
          <p:cNvPr id="13" name="Gerade Verbindung mit Pfeil 12"/>
          <p:cNvCxnSpPr>
            <a:stCxn id="15" idx="2"/>
            <a:endCxn id="17" idx="3"/>
          </p:cNvCxnSpPr>
          <p:nvPr/>
        </p:nvCxnSpPr>
        <p:spPr>
          <a:xfrm rot="10800000">
            <a:off x="2085847" y="4569889"/>
            <a:ext cx="1102222" cy="77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" name="Gerade Verbindung mit Pfeil 13"/>
          <p:cNvCxnSpPr>
            <a:stCxn id="12" idx="0"/>
            <a:endCxn id="15" idx="3"/>
          </p:cNvCxnSpPr>
          <p:nvPr/>
        </p:nvCxnSpPr>
        <p:spPr>
          <a:xfrm flipV="1">
            <a:off x="3438001" y="4927853"/>
            <a:ext cx="101" cy="2937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" name="Flussdiagramm: Magnetplattenspeicher 14"/>
          <p:cNvSpPr/>
          <p:nvPr/>
        </p:nvSpPr>
        <p:spPr>
          <a:xfrm>
            <a:off x="3188069" y="4213473"/>
            <a:ext cx="500066" cy="714380"/>
          </a:xfrm>
          <a:prstGeom prst="flowChartMagneticDisk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OTRS-DB</a:t>
            </a:r>
          </a:p>
        </p:txBody>
      </p:sp>
      <p:cxnSp>
        <p:nvCxnSpPr>
          <p:cNvPr id="16" name="Gerade Verbindung mit Pfeil 15"/>
          <p:cNvCxnSpPr>
            <a:stCxn id="36" idx="1"/>
            <a:endCxn id="12" idx="3"/>
          </p:cNvCxnSpPr>
          <p:nvPr/>
        </p:nvCxnSpPr>
        <p:spPr>
          <a:xfrm flipH="1">
            <a:off x="3938067" y="5402238"/>
            <a:ext cx="4214563" cy="10509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tailEnd type="arrow"/>
          </a:ln>
          <a:effectLst/>
        </p:spPr>
      </p:cxnSp>
      <p:sp>
        <p:nvSpPr>
          <p:cNvPr id="17" name="Abgerundetes Rechteck 16"/>
          <p:cNvSpPr/>
          <p:nvPr/>
        </p:nvSpPr>
        <p:spPr>
          <a:xfrm>
            <a:off x="1095847" y="4389889"/>
            <a:ext cx="990000" cy="36000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Reporting</a:t>
            </a:r>
          </a:p>
        </p:txBody>
      </p:sp>
      <p:cxnSp>
        <p:nvCxnSpPr>
          <p:cNvPr id="18" name="Gerade Verbindung mit Pfeil 17"/>
          <p:cNvCxnSpPr>
            <a:stCxn id="10" idx="3"/>
            <a:endCxn id="15" idx="1"/>
          </p:cNvCxnSpPr>
          <p:nvPr/>
        </p:nvCxnSpPr>
        <p:spPr>
          <a:xfrm>
            <a:off x="1510905" y="3055645"/>
            <a:ext cx="1927197" cy="115782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9" name="Gewinkelte Verbindung 139"/>
          <p:cNvCxnSpPr>
            <a:stCxn id="11" idx="1"/>
          </p:cNvCxnSpPr>
          <p:nvPr/>
        </p:nvCxnSpPr>
        <p:spPr bwMode="auto">
          <a:xfrm rot="10800000" flipH="1" flipV="1">
            <a:off x="1218458" y="1910480"/>
            <a:ext cx="890586" cy="989134"/>
          </a:xfrm>
          <a:prstGeom prst="bentConnector4">
            <a:avLst>
              <a:gd name="adj1" fmla="val -25668"/>
              <a:gd name="adj2" fmla="val 63648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Gerade Verbindung mit Pfeil 19"/>
          <p:cNvCxnSpPr>
            <a:stCxn id="10" idx="1"/>
          </p:cNvCxnSpPr>
          <p:nvPr/>
        </p:nvCxnSpPr>
        <p:spPr>
          <a:xfrm rot="5400000" flipH="1" flipV="1">
            <a:off x="1368697" y="2356447"/>
            <a:ext cx="318396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sp>
        <p:nvSpPr>
          <p:cNvPr id="21" name="Flussdiagramm: Magnetplattenspeicher 20"/>
          <p:cNvSpPr/>
          <p:nvPr/>
        </p:nvSpPr>
        <p:spPr>
          <a:xfrm>
            <a:off x="1978993" y="2521345"/>
            <a:ext cx="648000" cy="540000"/>
          </a:xfrm>
          <a:prstGeom prst="flowChartMagneticDisk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solidFill>
                  <a:sysClr val="windowText" lastClr="000000"/>
                </a:solidFill>
                <a:latin typeface="Calibri"/>
              </a:rPr>
              <a:t>Partner 1</a:t>
            </a:r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Flussdiagramm: Magnetplattenspeicher 21"/>
          <p:cNvSpPr/>
          <p:nvPr/>
        </p:nvSpPr>
        <p:spPr>
          <a:xfrm>
            <a:off x="2771081" y="2514117"/>
            <a:ext cx="648000" cy="540000"/>
          </a:xfrm>
          <a:prstGeom prst="flowChartMagneticDisk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ysClr val="windowText" lastClr="000000"/>
                </a:solidFill>
                <a:latin typeface="Calibri"/>
              </a:rPr>
              <a:t>Partner 2</a:t>
            </a:r>
          </a:p>
        </p:txBody>
      </p:sp>
      <p:sp>
        <p:nvSpPr>
          <p:cNvPr id="23" name="Flussdiagramm: Magnetplattenspeicher 22"/>
          <p:cNvSpPr/>
          <p:nvPr/>
        </p:nvSpPr>
        <p:spPr>
          <a:xfrm>
            <a:off x="3563169" y="2521345"/>
            <a:ext cx="648000" cy="540000"/>
          </a:xfrm>
          <a:prstGeom prst="flowChartMagneticDisk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ysClr val="windowText" lastClr="000000"/>
                </a:solidFill>
                <a:latin typeface="Calibri"/>
              </a:rPr>
              <a:t>Partner 3</a:t>
            </a:r>
          </a:p>
        </p:txBody>
      </p:sp>
      <p:sp>
        <p:nvSpPr>
          <p:cNvPr id="24" name="Flussdiagramm: Magnetplattenspeicher 23"/>
          <p:cNvSpPr/>
          <p:nvPr/>
        </p:nvSpPr>
        <p:spPr>
          <a:xfrm>
            <a:off x="4355257" y="2521345"/>
            <a:ext cx="648000" cy="540000"/>
          </a:xfrm>
          <a:prstGeom prst="flowChartMagneticDisk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ysClr val="windowText" lastClr="000000"/>
                </a:solidFill>
                <a:latin typeface="Calibri"/>
              </a:rPr>
              <a:t>Partner 4</a:t>
            </a:r>
          </a:p>
        </p:txBody>
      </p:sp>
      <p:sp>
        <p:nvSpPr>
          <p:cNvPr id="25" name="Flussdiagramm: Magnetplattenspeicher 24"/>
          <p:cNvSpPr/>
          <p:nvPr/>
        </p:nvSpPr>
        <p:spPr>
          <a:xfrm>
            <a:off x="5147345" y="2521345"/>
            <a:ext cx="648000" cy="540000"/>
          </a:xfrm>
          <a:prstGeom prst="flowChartMagneticDisk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ysClr val="windowText" lastClr="000000"/>
                </a:solidFill>
                <a:latin typeface="Calibri"/>
              </a:rPr>
              <a:t>Partner 5</a:t>
            </a:r>
          </a:p>
        </p:txBody>
      </p:sp>
      <p:cxnSp>
        <p:nvCxnSpPr>
          <p:cNvPr id="26" name="Gerade Verbindung mit Pfeil 25"/>
          <p:cNvCxnSpPr>
            <a:stCxn id="21" idx="1"/>
          </p:cNvCxnSpPr>
          <p:nvPr/>
        </p:nvCxnSpPr>
        <p:spPr>
          <a:xfrm rot="5400000" flipH="1" flipV="1">
            <a:off x="2157935" y="2359297"/>
            <a:ext cx="324096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27" name="Gerade Verbindung mit Pfeil 26"/>
          <p:cNvCxnSpPr>
            <a:stCxn id="22" idx="1"/>
          </p:cNvCxnSpPr>
          <p:nvPr/>
        </p:nvCxnSpPr>
        <p:spPr>
          <a:xfrm rot="5400000" flipH="1" flipV="1">
            <a:off x="2953637" y="2355683"/>
            <a:ext cx="316868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28" name="Gerade Verbindung mit Pfeil 27"/>
          <p:cNvCxnSpPr>
            <a:stCxn id="23" idx="1"/>
          </p:cNvCxnSpPr>
          <p:nvPr/>
        </p:nvCxnSpPr>
        <p:spPr>
          <a:xfrm rot="5400000" flipH="1" flipV="1">
            <a:off x="3742111" y="2359297"/>
            <a:ext cx="324096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29" name="Gerade Verbindung mit Pfeil 28"/>
          <p:cNvCxnSpPr>
            <a:stCxn id="24" idx="1"/>
          </p:cNvCxnSpPr>
          <p:nvPr/>
        </p:nvCxnSpPr>
        <p:spPr>
          <a:xfrm rot="5400000" flipH="1" flipV="1">
            <a:off x="4525704" y="2350802"/>
            <a:ext cx="324096" cy="1699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0" name="Gerade Verbindung mit Pfeil 29"/>
          <p:cNvCxnSpPr>
            <a:stCxn id="25" idx="1"/>
          </p:cNvCxnSpPr>
          <p:nvPr/>
        </p:nvCxnSpPr>
        <p:spPr>
          <a:xfrm rot="5400000" flipH="1" flipV="1">
            <a:off x="5326287" y="2359297"/>
            <a:ext cx="324096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1" name="Gerade Verbindung mit Pfeil 30"/>
          <p:cNvCxnSpPr>
            <a:stCxn id="21" idx="3"/>
            <a:endCxn id="15" idx="1"/>
          </p:cNvCxnSpPr>
          <p:nvPr/>
        </p:nvCxnSpPr>
        <p:spPr>
          <a:xfrm>
            <a:off x="2302993" y="3061345"/>
            <a:ext cx="1135109" cy="115212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2" name="Gerade Verbindung mit Pfeil 31"/>
          <p:cNvCxnSpPr>
            <a:stCxn id="22" idx="3"/>
            <a:endCxn id="15" idx="1"/>
          </p:cNvCxnSpPr>
          <p:nvPr/>
        </p:nvCxnSpPr>
        <p:spPr>
          <a:xfrm>
            <a:off x="3095081" y="3054117"/>
            <a:ext cx="343021" cy="115935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3" name="Gerade Verbindung mit Pfeil 32"/>
          <p:cNvCxnSpPr>
            <a:stCxn id="23" idx="3"/>
            <a:endCxn id="15" idx="1"/>
          </p:cNvCxnSpPr>
          <p:nvPr/>
        </p:nvCxnSpPr>
        <p:spPr>
          <a:xfrm flipH="1">
            <a:off x="3438102" y="3061345"/>
            <a:ext cx="449067" cy="115212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4" name="Gerade Verbindung mit Pfeil 33"/>
          <p:cNvCxnSpPr>
            <a:stCxn id="24" idx="3"/>
            <a:endCxn id="15" idx="1"/>
          </p:cNvCxnSpPr>
          <p:nvPr/>
        </p:nvCxnSpPr>
        <p:spPr>
          <a:xfrm flipH="1">
            <a:off x="3438102" y="3061345"/>
            <a:ext cx="1241155" cy="115212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5" name="Gerade Verbindung mit Pfeil 34"/>
          <p:cNvCxnSpPr>
            <a:stCxn id="25" idx="3"/>
            <a:endCxn id="15" idx="1"/>
          </p:cNvCxnSpPr>
          <p:nvPr/>
        </p:nvCxnSpPr>
        <p:spPr>
          <a:xfrm flipH="1">
            <a:off x="3438102" y="3061345"/>
            <a:ext cx="2033243" cy="115212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6" name="Abgerundetes Rechteck 27"/>
          <p:cNvSpPr>
            <a:spLocks noChangeArrowheads="1"/>
          </p:cNvSpPr>
          <p:nvPr/>
        </p:nvSpPr>
        <p:spPr bwMode="auto">
          <a:xfrm>
            <a:off x="8152630" y="5222850"/>
            <a:ext cx="1216567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2700000" scaled="1"/>
          </a:gra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 anchorCtr="0"/>
          <a:lstStyle/>
          <a:p>
            <a:pPr algn="ctr"/>
            <a:r>
              <a:rPr lang="de-DE" sz="1200" b="1" dirty="0">
                <a:latin typeface="Frutiger Next LT W1G" pitchFamily="34" charset="0"/>
              </a:rPr>
              <a:t>Ticketsystem</a:t>
            </a:r>
          </a:p>
        </p:txBody>
      </p:sp>
      <p:sp>
        <p:nvSpPr>
          <p:cNvPr id="37" name="Abgerundetes Rechteck 27"/>
          <p:cNvSpPr>
            <a:spLocks noChangeArrowheads="1"/>
          </p:cNvSpPr>
          <p:nvPr/>
        </p:nvSpPr>
        <p:spPr bwMode="auto">
          <a:xfrm>
            <a:off x="8152631" y="3782690"/>
            <a:ext cx="1170000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2700000" scaled="1"/>
          </a:gra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 anchorCtr="0"/>
          <a:lstStyle/>
          <a:p>
            <a:pPr algn="ctr"/>
            <a:r>
              <a:rPr lang="de-DE" sz="1200" b="1" dirty="0">
                <a:latin typeface="Frutiger Next LT W1G" pitchFamily="34" charset="0"/>
              </a:rPr>
              <a:t>CRM-System</a:t>
            </a:r>
          </a:p>
        </p:txBody>
      </p:sp>
      <p:sp>
        <p:nvSpPr>
          <p:cNvPr id="38" name="Abgerundetes Rechteck 27"/>
          <p:cNvSpPr>
            <a:spLocks noChangeArrowheads="1"/>
          </p:cNvSpPr>
          <p:nvPr/>
        </p:nvSpPr>
        <p:spPr bwMode="auto">
          <a:xfrm>
            <a:off x="7648227" y="1621185"/>
            <a:ext cx="2160588" cy="540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07400"/>
              </a:gs>
              <a:gs pos="50000">
                <a:srgbClr val="E6A900"/>
              </a:gs>
              <a:gs pos="100000">
                <a:srgbClr val="FFCA00"/>
              </a:gs>
            </a:gsLst>
            <a:lin ang="2700000" scaled="1"/>
          </a:gra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de-DE" sz="1800" b="1" dirty="0">
                <a:latin typeface="Frutiger Next LT W1G" pitchFamily="34" charset="0"/>
              </a:rPr>
              <a:t>Neues CRM</a:t>
            </a:r>
          </a:p>
        </p:txBody>
      </p:sp>
      <p:cxnSp>
        <p:nvCxnSpPr>
          <p:cNvPr id="39" name="Gerade Verbindung mit Pfeil 38"/>
          <p:cNvCxnSpPr>
            <a:stCxn id="12" idx="3"/>
            <a:endCxn id="7" idx="1"/>
          </p:cNvCxnSpPr>
          <p:nvPr/>
        </p:nvCxnSpPr>
        <p:spPr>
          <a:xfrm flipV="1">
            <a:off x="3938067" y="4464869"/>
            <a:ext cx="4214564" cy="104246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tailEnd type="arrow"/>
          </a:ln>
          <a:effectLst/>
        </p:spPr>
      </p:cxnSp>
      <p:sp>
        <p:nvSpPr>
          <p:cNvPr id="40" name="Abgerundetes Rechteck 39"/>
          <p:cNvSpPr>
            <a:spLocks noChangeArrowheads="1"/>
          </p:cNvSpPr>
          <p:nvPr/>
        </p:nvSpPr>
        <p:spPr bwMode="auto">
          <a:xfrm>
            <a:off x="7840216" y="2701305"/>
            <a:ext cx="1824583" cy="35877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79646">
                  <a:lumMod val="50000"/>
                  <a:shade val="30000"/>
                  <a:satMod val="115000"/>
                </a:srgbClr>
              </a:gs>
              <a:gs pos="50000">
                <a:srgbClr val="F79646">
                  <a:lumMod val="50000"/>
                  <a:shade val="67500"/>
                  <a:satMod val="115000"/>
                </a:srgbClr>
              </a:gs>
              <a:gs pos="100000">
                <a:srgbClr val="F79646">
                  <a:lumMod val="50000"/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algn="ctr">
            <a:solidFill>
              <a:srgbClr val="F79646">
                <a:lumMod val="50000"/>
              </a:srgbClr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b="1" kern="0" dirty="0">
                <a:solidFill>
                  <a:sysClr val="window" lastClr="FFFFFF"/>
                </a:solidFill>
                <a:latin typeface="Frutiger Next LT W1G" pitchFamily="34" charset="0"/>
              </a:rPr>
              <a:t>Schnittstellenserver</a:t>
            </a:r>
            <a:endParaRPr lang="de-DE" sz="1200" kern="0" dirty="0">
              <a:solidFill>
                <a:sysClr val="window" lastClr="FFFFFF"/>
              </a:solidFill>
              <a:latin typeface="Frutiger Next LT W1G" pitchFamily="34" charset="0"/>
            </a:endParaRPr>
          </a:p>
        </p:txBody>
      </p:sp>
      <p:cxnSp>
        <p:nvCxnSpPr>
          <p:cNvPr id="41" name="Gerade Verbindung mit Pfeil 40"/>
          <p:cNvCxnSpPr>
            <a:stCxn id="40" idx="1"/>
            <a:endCxn id="15" idx="4"/>
          </p:cNvCxnSpPr>
          <p:nvPr/>
        </p:nvCxnSpPr>
        <p:spPr>
          <a:xfrm flipH="1">
            <a:off x="3688135" y="2880693"/>
            <a:ext cx="4152081" cy="168997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2" name="Textfeld 41"/>
          <p:cNvSpPr txBox="1"/>
          <p:nvPr/>
        </p:nvSpPr>
        <p:spPr>
          <a:xfrm>
            <a:off x="2031951" y="3607212"/>
            <a:ext cx="410445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Kundenstammdaten</a:t>
            </a:r>
            <a:r>
              <a:rPr kumimoji="0" lang="de-DE" sz="10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lang="de-DE" kern="0" dirty="0">
                <a:solidFill>
                  <a:sysClr val="windowText" lastClr="000000"/>
                </a:solidFill>
              </a:rPr>
              <a:t>Differenzupdate jede Stunde (08:00 – 20:00 Uhr)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4" name="Gerade Verbindung mit Pfeil 43"/>
          <p:cNvCxnSpPr>
            <a:stCxn id="37" idx="0"/>
            <a:endCxn id="40" idx="2"/>
          </p:cNvCxnSpPr>
          <p:nvPr/>
        </p:nvCxnSpPr>
        <p:spPr>
          <a:xfrm flipV="1">
            <a:off x="8737631" y="3060080"/>
            <a:ext cx="14877" cy="72261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sp>
        <p:nvSpPr>
          <p:cNvPr id="45" name="Abgerundetes Rechteck 27"/>
          <p:cNvSpPr>
            <a:spLocks noChangeArrowheads="1"/>
          </p:cNvSpPr>
          <p:nvPr/>
        </p:nvSpPr>
        <p:spPr bwMode="auto">
          <a:xfrm>
            <a:off x="2733141" y="6589737"/>
            <a:ext cx="1440000" cy="360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50"/>
              </a:gs>
              <a:gs pos="50000">
                <a:srgbClr val="00B050">
                  <a:alpha val="50000"/>
                </a:srgbClr>
              </a:gs>
              <a:gs pos="100000">
                <a:srgbClr val="00B050"/>
              </a:gs>
            </a:gsLst>
            <a:lin ang="2700000" scaled="1"/>
          </a:gra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de-DE" sz="1800" b="1" dirty="0">
                <a:latin typeface="Frutiger Next LT W1G" pitchFamily="34" charset="0"/>
              </a:rPr>
              <a:t>Partner 1-5</a:t>
            </a:r>
          </a:p>
        </p:txBody>
      </p:sp>
      <p:cxnSp>
        <p:nvCxnSpPr>
          <p:cNvPr id="46" name="Gerade Verbindung mit Pfeil 45"/>
          <p:cNvCxnSpPr>
            <a:stCxn id="45" idx="0"/>
            <a:endCxn id="12" idx="2"/>
          </p:cNvCxnSpPr>
          <p:nvPr/>
        </p:nvCxnSpPr>
        <p:spPr>
          <a:xfrm flipH="1" flipV="1">
            <a:off x="3438001" y="5793089"/>
            <a:ext cx="15140" cy="79664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7" name="Textfeld 46"/>
          <p:cNvSpPr txBox="1"/>
          <p:nvPr/>
        </p:nvSpPr>
        <p:spPr>
          <a:xfrm>
            <a:off x="2195017" y="6229697"/>
            <a:ext cx="252028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Zugriff per Remotedesktopverbindung</a:t>
            </a:r>
          </a:p>
        </p:txBody>
      </p:sp>
      <p:sp>
        <p:nvSpPr>
          <p:cNvPr id="48" name="Abgerundetes Rechteck 47"/>
          <p:cNvSpPr>
            <a:spLocks noChangeArrowheads="1"/>
          </p:cNvSpPr>
          <p:nvPr/>
        </p:nvSpPr>
        <p:spPr bwMode="auto">
          <a:xfrm>
            <a:off x="4840263" y="5653633"/>
            <a:ext cx="1170000" cy="35877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79646">
                  <a:lumMod val="50000"/>
                  <a:shade val="30000"/>
                  <a:satMod val="115000"/>
                </a:srgbClr>
              </a:gs>
              <a:gs pos="50000">
                <a:srgbClr val="F79646">
                  <a:lumMod val="50000"/>
                  <a:shade val="67500"/>
                  <a:satMod val="115000"/>
                </a:srgbClr>
              </a:gs>
              <a:gs pos="100000">
                <a:srgbClr val="F79646">
                  <a:lumMod val="50000"/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algn="ctr">
            <a:solidFill>
              <a:srgbClr val="F79646">
                <a:lumMod val="50000"/>
              </a:srgbClr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b="1" kern="0" dirty="0">
                <a:solidFill>
                  <a:sysClr val="window" lastClr="FFFFFF"/>
                </a:solidFill>
                <a:latin typeface="Frutiger Next LT W1G" pitchFamily="34" charset="0"/>
              </a:rPr>
              <a:t>SOAP-Server</a:t>
            </a:r>
            <a:endParaRPr lang="de-DE" sz="1200" kern="0" dirty="0">
              <a:solidFill>
                <a:sysClr val="window" lastClr="FFFFFF"/>
              </a:solidFill>
              <a:latin typeface="Frutiger Next LT W1G" pitchFamily="34" charset="0"/>
            </a:endParaRPr>
          </a:p>
        </p:txBody>
      </p:sp>
      <p:sp>
        <p:nvSpPr>
          <p:cNvPr id="49" name="Abgerundetes Rechteck 27"/>
          <p:cNvSpPr>
            <a:spLocks noChangeArrowheads="1"/>
          </p:cNvSpPr>
          <p:nvPr/>
        </p:nvSpPr>
        <p:spPr bwMode="auto">
          <a:xfrm>
            <a:off x="8080623" y="5942930"/>
            <a:ext cx="1260000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2700000" scaled="1"/>
          </a:gra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 anchorCtr="0"/>
          <a:lstStyle/>
          <a:p>
            <a:pPr algn="ctr"/>
            <a:r>
              <a:rPr lang="de-DE" sz="1200" b="1" dirty="0">
                <a:latin typeface="Frutiger Next LT W1G" pitchFamily="34" charset="0"/>
              </a:rPr>
              <a:t>Ticketgateway</a:t>
            </a:r>
          </a:p>
        </p:txBody>
      </p:sp>
      <p:cxnSp>
        <p:nvCxnSpPr>
          <p:cNvPr id="50" name="Gerade Verbindung mit Pfeil 49"/>
          <p:cNvCxnSpPr>
            <a:stCxn id="48" idx="1"/>
            <a:endCxn id="12" idx="3"/>
          </p:cNvCxnSpPr>
          <p:nvPr/>
        </p:nvCxnSpPr>
        <p:spPr>
          <a:xfrm flipH="1" flipV="1">
            <a:off x="3938067" y="5507337"/>
            <a:ext cx="902196" cy="32568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51" name="Gerade Verbindung mit Pfeil 50"/>
          <p:cNvCxnSpPr>
            <a:stCxn id="49" idx="1"/>
            <a:endCxn id="48" idx="3"/>
          </p:cNvCxnSpPr>
          <p:nvPr/>
        </p:nvCxnSpPr>
        <p:spPr>
          <a:xfrm flipH="1" flipV="1">
            <a:off x="6010263" y="5833021"/>
            <a:ext cx="2070360" cy="28929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52" name="Gerade Verbindung mit Pfeil 51"/>
          <p:cNvCxnSpPr/>
          <p:nvPr/>
        </p:nvCxnSpPr>
        <p:spPr>
          <a:xfrm flipV="1">
            <a:off x="8702216" y="5581625"/>
            <a:ext cx="0" cy="36130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sp>
        <p:nvSpPr>
          <p:cNvPr id="101" name="Flussdiagramm: Magnetplattenspeicher 100"/>
          <p:cNvSpPr/>
          <p:nvPr/>
        </p:nvSpPr>
        <p:spPr>
          <a:xfrm>
            <a:off x="1743919" y="5083269"/>
            <a:ext cx="500066" cy="714380"/>
          </a:xfrm>
          <a:prstGeom prst="flowChartMagneticDisk">
            <a:avLst/>
          </a:prstGeom>
          <a:solidFill>
            <a:srgbClr val="FFFF66"/>
          </a:solidFill>
          <a:ln w="9525" cap="flat" cmpd="sng" algn="ctr">
            <a:solidFill>
              <a:srgbClr val="FFC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LDAP</a:t>
            </a:r>
          </a:p>
        </p:txBody>
      </p:sp>
      <p:cxnSp>
        <p:nvCxnSpPr>
          <p:cNvPr id="102" name="Gerade Verbindung mit Pfeil 101"/>
          <p:cNvCxnSpPr>
            <a:stCxn id="101" idx="4"/>
            <a:endCxn id="15" idx="2"/>
          </p:cNvCxnSpPr>
          <p:nvPr/>
        </p:nvCxnSpPr>
        <p:spPr>
          <a:xfrm flipV="1">
            <a:off x="2243985" y="4570663"/>
            <a:ext cx="944084" cy="8697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73" name="Gerade Verbindung mit Pfeil 72"/>
          <p:cNvCxnSpPr/>
          <p:nvPr/>
        </p:nvCxnSpPr>
        <p:spPr>
          <a:xfrm flipV="1">
            <a:off x="8728695" y="2161185"/>
            <a:ext cx="0" cy="55815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1400">
              <a:defRPr/>
            </a:pPr>
            <a:fld id="{73E68AA4-4E6B-4F50-BAD3-38A0D427C911}" type="slidenum">
              <a:rPr lang="en-US">
                <a:latin typeface="+mn-lt"/>
              </a:rPr>
              <a:pPr defTabSz="1041400">
                <a:defRPr/>
              </a:pPr>
              <a:t>9</a:t>
            </a:fld>
            <a:endParaRPr lang="en-US">
              <a:latin typeface="+mn-lt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213" y="990600"/>
            <a:ext cx="10153674" cy="4459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00" tIns="50400" rIns="104400" bIns="50400">
            <a:spAutoFit/>
          </a:bodyPr>
          <a:lstStyle/>
          <a:p>
            <a:pPr marL="457200" indent="-457200" defTabSz="1041400">
              <a:lnSpc>
                <a:spcPct val="120000"/>
              </a:lnSpc>
            </a:pPr>
            <a:r>
              <a:rPr lang="de-DE" sz="2000" dirty="0"/>
              <a:t>Zahlen, Daten, Fakten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ca. 250.000 Kunden zusammen mit Partnern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~ 26.000 Tickets seit Go-Live Anfang 2011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rund 700 - 750 Tickets pro Woche</a:t>
            </a:r>
          </a:p>
          <a:p>
            <a:pPr marL="1828800" lvl="3" indent="-457200" defTabSz="1041400">
              <a:lnSpc>
                <a:spcPct val="120000"/>
              </a:lnSpc>
              <a:buFont typeface="Courier New" pitchFamily="49" charset="0"/>
              <a:buChar char="o"/>
            </a:pPr>
            <a:r>
              <a:rPr lang="de-DE" sz="1800" dirty="0"/>
              <a:t>etwa 100 - 150 Tickets pro Tag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220 Mitarbeiter in 25 Gruppen (inkl. Partner)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7 Mandanten</a:t>
            </a:r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endParaRPr lang="de-DE" sz="1800" dirty="0"/>
          </a:p>
          <a:p>
            <a:pPr marL="914400" lvl="1" indent="-457200" defTabSz="1041400">
              <a:lnSpc>
                <a:spcPct val="120000"/>
              </a:lnSpc>
              <a:buFont typeface="Wingdings" pitchFamily="2" charset="2"/>
              <a:buChar char="Ø"/>
            </a:pPr>
            <a:r>
              <a:rPr lang="de-DE" sz="1800" dirty="0"/>
              <a:t>stündlicher Datenbankabgleich mit CRM-System im Zeitraum 08:00 - 20:00 Uhr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179387" y="179388"/>
            <a:ext cx="574099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87" tIns="52144" rIns="104287" bIns="52144" anchor="ctr"/>
          <a:lstStyle/>
          <a:p>
            <a:pPr defTabSz="1041400">
              <a:defRPr/>
            </a:pPr>
            <a:r>
              <a:rPr lang="de-DE" sz="2400" b="1" kern="0" dirty="0">
                <a:solidFill>
                  <a:schemeClr val="tx2"/>
                </a:solidFill>
                <a:latin typeface="Arial" charset="0"/>
                <a:ea typeface="+mj-ea"/>
                <a:cs typeface="Arial" charset="0"/>
              </a:rPr>
              <a:t>Praxisbericht OTRS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Frutiger Next LT W1G"/>
        <a:ea typeface=""/>
        <a:cs typeface=""/>
      </a:majorFont>
      <a:minorFont>
        <a:latin typeface="Frutiger Next LT W1G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rgbClr val="CC0000"/>
          </a:solidFill>
          <a:round/>
          <a:headEnd/>
          <a:tailEnd type="diamond" w="med" len="med"/>
        </a:ln>
        <a:effectLst/>
      </a:spPr>
      <a:bodyPr/>
      <a:lstStyle>
        <a:defPPr fontAlgn="auto">
          <a:spcBef>
            <a:spcPts val="0"/>
          </a:spcBef>
          <a:spcAft>
            <a:spcPts val="0"/>
          </a:spcAft>
          <a:defRPr sz="1800" kern="0">
            <a:solidFill>
              <a:sysClr val="windowText" lastClr="00000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4400" tIns="50400" rIns="104400" bIns="5040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 Frutiger Bold" pitchFamily="-2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Fab_System:Applications:Microsoft Office X:Vorlagen:Präsentationen:Designs:Leere Präsentation</Template>
  <TotalTime>0</TotalTime>
  <Words>507</Words>
  <Application>Microsoft Office PowerPoint</Application>
  <PresentationFormat>Benutzerdefiniert</PresentationFormat>
  <Paragraphs>190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21" baseType="lpstr">
      <vt:lpstr>Arial</vt:lpstr>
      <vt:lpstr>B Frutiger Bold</vt:lpstr>
      <vt:lpstr>Calibri</vt:lpstr>
      <vt:lpstr>Courier New</vt:lpstr>
      <vt:lpstr>Frutiger Next LT W1G</vt:lpstr>
      <vt:lpstr>R Frutiger Roman</vt:lpstr>
      <vt:lpstr>Times</vt:lpstr>
      <vt:lpstr>Webdings</vt:lpstr>
      <vt:lpstr>Wingdings</vt:lpstr>
      <vt:lpstr>Leere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Ձ怀؆牔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Demo Version</dc:creator>
  <cp:lastModifiedBy>Martin Haubold</cp:lastModifiedBy>
  <cp:revision>681</cp:revision>
  <cp:lastPrinted>1904-01-01T00:00:00Z</cp:lastPrinted>
  <dcterms:created xsi:type="dcterms:W3CDTF">2009-06-02T12:07:37Z</dcterms:created>
  <dcterms:modified xsi:type="dcterms:W3CDTF">2016-10-13T12:29:42Z</dcterms:modified>
</cp:coreProperties>
</file>